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69" r:id="rId3"/>
    <p:sldId id="261" r:id="rId4"/>
    <p:sldId id="258" r:id="rId5"/>
    <p:sldId id="260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ijl-sjabloon-symbool-knop-zwart-89621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FC89A-AAB3-4278-98B9-BE0F6AA09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Beperkingen en stoornissen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B01E07-9809-43E7-81DB-27006A41E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Boek Pedagogisch werk 2</a:t>
            </a:r>
          </a:p>
          <a:p>
            <a:r>
              <a:rPr lang="nl-NL" dirty="0"/>
              <a:t>Thema 4 Ritme, reinheid en regelmaat</a:t>
            </a:r>
          </a:p>
          <a:p>
            <a:r>
              <a:rPr lang="nl-NL" dirty="0"/>
              <a:t>Periode 6 – les 2</a:t>
            </a:r>
          </a:p>
        </p:txBody>
      </p:sp>
    </p:spTree>
    <p:extLst>
      <p:ext uri="{BB962C8B-B14F-4D97-AF65-F5344CB8AC3E}">
        <p14:creationId xmlns:p14="http://schemas.microsoft.com/office/powerpoint/2010/main" val="109745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C22F0-21F7-4C07-8386-97CE4155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groeihormonen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FC5C9-87DF-4435-9EC2-D3863EF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93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Een kind (ouder dan zes maanden) groeit door groeihormonen:</a:t>
            </a:r>
          </a:p>
          <a:p>
            <a:r>
              <a:rPr lang="nl-NL" sz="2200" dirty="0"/>
              <a:t>Komen per dag zes tot acht keer vrij</a:t>
            </a:r>
          </a:p>
          <a:p>
            <a:r>
              <a:rPr lang="nl-NL" sz="2200" dirty="0"/>
              <a:t>Grootste hoeveelheid komt vrij tijdens slaap</a:t>
            </a:r>
          </a:p>
          <a:p>
            <a:r>
              <a:rPr lang="nl-NL" sz="2200" dirty="0"/>
              <a:t>Zorgt voor aanmaak nieuwe cellen</a:t>
            </a:r>
          </a:p>
          <a:p>
            <a:r>
              <a:rPr lang="nl-NL" sz="2200" dirty="0"/>
              <a:t>Zorgt voor groei van de botten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Door het aanmaken van nieuwe cellen kunnen wondjes goed herstellen</a:t>
            </a:r>
          </a:p>
          <a:p>
            <a:endParaRPr lang="nl-NL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2475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6F1C2-1266-4C47-958C-995B2A03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Schone hersenen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3233CE-C1B6-44CE-8514-E19627A3B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129435B-CE5E-4369-82D1-9A0E16FAA0AB}"/>
              </a:ext>
            </a:extLst>
          </p:cNvPr>
          <p:cNvSpPr/>
          <p:nvPr/>
        </p:nvSpPr>
        <p:spPr>
          <a:xfrm>
            <a:off x="2231136" y="2522541"/>
            <a:ext cx="1907727" cy="148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Eind van de dag maken hersencellen afvalstoffen aan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9441F63-51C3-4D06-9B8A-786AC107AE08}"/>
              </a:ext>
            </a:extLst>
          </p:cNvPr>
          <p:cNvSpPr/>
          <p:nvPr/>
        </p:nvSpPr>
        <p:spPr>
          <a:xfrm>
            <a:off x="4449760" y="2534575"/>
            <a:ext cx="1535552" cy="148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Elke nacht verwijdert het lichaam deze afvalstoffen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ABFF54E-A863-4C03-8A0B-820C197058C7}"/>
              </a:ext>
            </a:extLst>
          </p:cNvPr>
          <p:cNvSpPr/>
          <p:nvPr/>
        </p:nvSpPr>
        <p:spPr>
          <a:xfrm>
            <a:off x="6233961" y="2534575"/>
            <a:ext cx="1535551" cy="148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Hersencellen krimpen voor 60% als je slaapt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CC22A92-B9CA-4A63-92B9-747DBE913843}"/>
              </a:ext>
            </a:extLst>
          </p:cNvPr>
          <p:cNvSpPr/>
          <p:nvPr/>
        </p:nvSpPr>
        <p:spPr>
          <a:xfrm>
            <a:off x="8053136" y="2534575"/>
            <a:ext cx="1907727" cy="148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Hersenvocht spoelt de afvalstoffen weg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7DDAAEA-3A18-4C22-A036-85099F4C090A}"/>
              </a:ext>
            </a:extLst>
          </p:cNvPr>
          <p:cNvSpPr/>
          <p:nvPr/>
        </p:nvSpPr>
        <p:spPr>
          <a:xfrm>
            <a:off x="3568086" y="4500775"/>
            <a:ext cx="1907727" cy="148156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Weinig slaap = lichaam niet in staat om goed schoon te maken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028BBD2-50CB-4210-880D-59552DC1B4BF}"/>
              </a:ext>
            </a:extLst>
          </p:cNvPr>
          <p:cNvSpPr/>
          <p:nvPr/>
        </p:nvSpPr>
        <p:spPr>
          <a:xfrm>
            <a:off x="6716188" y="4500775"/>
            <a:ext cx="1907727" cy="148156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Afvalstoffen stapelen zich op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A7CFB68-5222-4ECE-BE6B-6A8548422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4087538" y="3146771"/>
            <a:ext cx="413548" cy="2571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AA6067-38F0-4722-882A-236D1EC0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5887003" y="3171825"/>
            <a:ext cx="413548" cy="2571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A4E0870-2F00-42E9-A2F3-3F8B95AB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7766301" y="3171824"/>
            <a:ext cx="413548" cy="25717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1C4F2A0-2E2A-454D-A5B4-54299F98A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5887003" y="5112971"/>
            <a:ext cx="41354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2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F020-805C-4B6F-BD76-F813A5CE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Weinig slaap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9B6808-CAE4-42C4-B595-465235CB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200" dirty="0"/>
              <a:t>Volwassene met weinig slaap = voelt zich moe</a:t>
            </a:r>
          </a:p>
          <a:p>
            <a:r>
              <a:rPr lang="nl-NL" sz="2200" dirty="0"/>
              <a:t>Kind met weinig slaap = wordt juist druk (symptomen ADHD)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D81C6BAC-7C79-43E2-ABCC-44A69A15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39" y="2557673"/>
            <a:ext cx="7731125" cy="13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85989-4C08-4A3F-8C00-880EE481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klok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4474D-1DDC-485B-8225-E9AF5EE3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= Aangeboren mechanisme, dat ervoor zorgt dat bepaalde functies van het lichaam volgens een vast ritme plaatsvinden. 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Deel van de hersenen houdt in de gaten wanneer het licht en donker wordt</a:t>
            </a:r>
          </a:p>
          <a:p>
            <a:r>
              <a:rPr lang="nl-NL" sz="2200" dirty="0"/>
              <a:t>Donker </a:t>
            </a:r>
            <a:r>
              <a:rPr lang="nl-NL" sz="2200" dirty="0">
                <a:sym typeface="Wingdings" panose="05000000000000000000" pitchFamily="2" charset="2"/>
              </a:rPr>
              <a:t> voorbereiden op nacht (hormoon melatonine)</a:t>
            </a:r>
          </a:p>
          <a:p>
            <a:r>
              <a:rPr lang="nl-NL" sz="2200" dirty="0"/>
              <a:t>Biologische klok in de war door blauw licht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888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752EC-4B2D-46F1-AE7C-A56EB117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nl-NL" dirty="0"/>
              <a:t>Terugblik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A39647-C244-4336-B1A6-6FDF08D0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Wat vinden jullie zelf van het verschil tussen jullie eerste reflectie en tweede reflectie?</a:t>
            </a:r>
          </a:p>
          <a:p>
            <a:r>
              <a:rPr lang="nl-NL" sz="2200" dirty="0"/>
              <a:t>Vonden jullie het nuttig om iets uitgebreider met de STARTT-methode aan de slag te gaan? Waarom wel/niet?</a:t>
            </a:r>
          </a:p>
          <a:p>
            <a:r>
              <a:rPr lang="nl-NL" sz="2200" dirty="0"/>
              <a:t>Hoe vonden jullie de manier waarop ik dat heb aangepakt?</a:t>
            </a:r>
          </a:p>
          <a:p>
            <a:r>
              <a:rPr lang="nl-NL" sz="2200" dirty="0"/>
              <a:t>Hoe vonden jullie mijn begeleiding daarin?</a:t>
            </a:r>
          </a:p>
        </p:txBody>
      </p:sp>
    </p:spTree>
    <p:extLst>
      <p:ext uri="{BB962C8B-B14F-4D97-AF65-F5344CB8AC3E}">
        <p14:creationId xmlns:p14="http://schemas.microsoft.com/office/powerpoint/2010/main" val="32752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F01CE-CE58-4A3D-979C-8510FADD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06280-2DCC-4E4D-9ACD-C1969A1E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36011"/>
          </a:xfrm>
        </p:spPr>
        <p:txBody>
          <a:bodyPr/>
          <a:lstStyle/>
          <a:p>
            <a:r>
              <a:rPr lang="nl-NL" sz="2200" dirty="0"/>
              <a:t>Lesdoelen</a:t>
            </a:r>
          </a:p>
          <a:p>
            <a:r>
              <a:rPr lang="nl-NL" sz="2200" dirty="0" err="1"/>
              <a:t>Dagstructuur</a:t>
            </a:r>
            <a:r>
              <a:rPr lang="nl-NL" sz="2200" dirty="0"/>
              <a:t> en rituelen</a:t>
            </a:r>
          </a:p>
          <a:p>
            <a:r>
              <a:rPr lang="nl-NL" sz="2200" dirty="0"/>
              <a:t>Jouw eigen kinderopvang</a:t>
            </a:r>
          </a:p>
          <a:p>
            <a:r>
              <a:rPr lang="nl-NL" sz="2200" dirty="0"/>
              <a:t>Slaap</a:t>
            </a:r>
          </a:p>
          <a:p>
            <a:r>
              <a:rPr lang="nl-NL" sz="2200" dirty="0"/>
              <a:t>Groeihormonen</a:t>
            </a:r>
          </a:p>
          <a:p>
            <a:r>
              <a:rPr lang="nl-NL" sz="2200" dirty="0"/>
              <a:t>Hersenen</a:t>
            </a:r>
          </a:p>
          <a:p>
            <a:r>
              <a:rPr lang="nl-NL" sz="2200" dirty="0"/>
              <a:t>Biologische klok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1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2EC96B1-547E-4DFB-88BD-9F5CD308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FF2666F-947F-461A-A60B-EA10E7E2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07" y="2638044"/>
            <a:ext cx="9914020" cy="40199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6200" dirty="0"/>
          </a:p>
          <a:p>
            <a:pPr marL="0" indent="0">
              <a:buNone/>
            </a:pPr>
            <a:endParaRPr lang="nl-NL" sz="8000" dirty="0"/>
          </a:p>
          <a:p>
            <a:pPr marL="0" indent="0">
              <a:buNone/>
            </a:pPr>
            <a:r>
              <a:rPr lang="nl-NL" sz="8000" dirty="0"/>
              <a:t>			Aan het eind van deze les legt de student in eigen woorden 				uit wat er tijdens de nachtrust met de hersenen gebeurd</a:t>
            </a:r>
          </a:p>
          <a:p>
            <a:pPr marL="0" indent="0">
              <a:buNone/>
            </a:pPr>
            <a:endParaRPr lang="nl-NL" sz="8000" dirty="0"/>
          </a:p>
          <a:p>
            <a:pPr marL="0" indent="0">
              <a:buNone/>
            </a:pPr>
            <a:r>
              <a:rPr lang="nl-NL" sz="8000" dirty="0"/>
              <a:t>		</a:t>
            </a:r>
          </a:p>
          <a:p>
            <a:pPr marL="0" indent="0">
              <a:buNone/>
            </a:pPr>
            <a:r>
              <a:rPr lang="nl-NL" sz="8000" dirty="0"/>
              <a:t>			Aan het eind van deze les kan de student voor haar eigen 				kinderopvang de </a:t>
            </a:r>
            <a:r>
              <a:rPr lang="nl-NL" sz="8000" dirty="0" err="1"/>
              <a:t>dagstructuur</a:t>
            </a:r>
            <a:r>
              <a:rPr lang="nl-NL" sz="8000" dirty="0"/>
              <a:t> bedenken en in eigen woorden 				uitleggen waarom zij daarvoor kiest</a:t>
            </a:r>
          </a:p>
          <a:p>
            <a:pPr marL="0" indent="0">
              <a:buNone/>
            </a:pPr>
            <a:endParaRPr lang="nl-NL" sz="5500" dirty="0"/>
          </a:p>
          <a:p>
            <a:pPr marL="0" indent="0">
              <a:buNone/>
            </a:pPr>
            <a:endParaRPr lang="nl-NL" sz="55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9" name="Rechthoek 8" descr="Roos">
            <a:extLst>
              <a:ext uri="{FF2B5EF4-FFF2-40B4-BE49-F238E27FC236}">
                <a16:creationId xmlns:a16="http://schemas.microsoft.com/office/drawing/2014/main" id="{425DEB20-A87C-463D-A740-4196117DF5E7}"/>
              </a:ext>
            </a:extLst>
          </p:cNvPr>
          <p:cNvSpPr/>
          <p:nvPr/>
        </p:nvSpPr>
        <p:spPr>
          <a:xfrm>
            <a:off x="2231136" y="2999292"/>
            <a:ext cx="1031053" cy="99182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hthoek 9" descr="Venn-diagram">
            <a:extLst>
              <a:ext uri="{FF2B5EF4-FFF2-40B4-BE49-F238E27FC236}">
                <a16:creationId xmlns:a16="http://schemas.microsoft.com/office/drawing/2014/main" id="{DAA252C3-62B6-496F-92EF-2D8622F989CD}"/>
              </a:ext>
            </a:extLst>
          </p:cNvPr>
          <p:cNvSpPr/>
          <p:nvPr/>
        </p:nvSpPr>
        <p:spPr>
          <a:xfrm>
            <a:off x="2231135" y="4475745"/>
            <a:ext cx="1031054" cy="99182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1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59237-15DD-44BF-9FF3-7A8C4280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dagstructuur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7A935A-22F0-4240-BEFB-7335C412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= Een vaste indeling van de dag </a:t>
            </a:r>
          </a:p>
          <a:p>
            <a:r>
              <a:rPr lang="nl-NL" sz="2200" dirty="0"/>
              <a:t>Bijv.  een vast tijdstip voor opstaan en slapen gaan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Voor welke R helpt </a:t>
            </a:r>
            <a:r>
              <a:rPr lang="nl-NL" sz="2200" dirty="0" err="1"/>
              <a:t>dagstructuur</a:t>
            </a:r>
            <a:r>
              <a:rPr lang="nl-NL" sz="2200" dirty="0"/>
              <a:t>?</a:t>
            </a:r>
          </a:p>
          <a:p>
            <a:r>
              <a:rPr lang="nl-NL" sz="2200" dirty="0"/>
              <a:t>REGELMAAT </a:t>
            </a:r>
          </a:p>
          <a:p>
            <a:pPr marL="0" indent="0">
              <a:buNone/>
            </a:pPr>
            <a:r>
              <a:rPr lang="nl-NL" sz="2200" dirty="0"/>
              <a:t>= biedt rust en gevoel van vertrouwen en veiligheid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5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736B7-3287-4A1A-BE60-FF80719A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Gebrek aan </a:t>
            </a:r>
            <a:r>
              <a:rPr lang="nl-NL" dirty="0" err="1"/>
              <a:t>dagstructuur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60E82-3E26-4FC2-9A8E-105F9554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Kinderen worden druk en voelen zich onrustig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200" dirty="0">
                <a:sym typeface="Wingdings" panose="05000000000000000000" pitchFamily="2" charset="2"/>
              </a:rPr>
              <a:t>Gevolg hiervan is moeilijk slapen of minder goede concentratie</a:t>
            </a:r>
          </a:p>
          <a:p>
            <a:pPr marL="0" indent="0">
              <a:buNone/>
            </a:pPr>
            <a:endParaRPr lang="nl-NL" sz="2200" dirty="0">
              <a:sym typeface="Wingdings" panose="05000000000000000000" pitchFamily="2" charset="2"/>
            </a:endParaRPr>
          </a:p>
          <a:p>
            <a:r>
              <a:rPr lang="nl-NL" sz="2200" dirty="0"/>
              <a:t>Kost veel energie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200" dirty="0"/>
              <a:t>Kan eng zijn als je niet weet wat je te verwachten staat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32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E78EC-160C-4271-B9E5-BBCCED12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rituelen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CF2ED1-8E89-4BB8-8632-4CB752A5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2200" dirty="0"/>
              <a:t>Wat zijn rituelen en waarvoor dienen deze?</a:t>
            </a:r>
          </a:p>
          <a:p>
            <a:pPr marL="0" indent="0" algn="ctr">
              <a:buNone/>
            </a:pPr>
            <a:endParaRPr lang="nl-NL" sz="2200" dirty="0"/>
          </a:p>
          <a:p>
            <a:pPr algn="ctr"/>
            <a:r>
              <a:rPr lang="nl-NL" sz="2200" dirty="0"/>
              <a:t>Dag voorspelbaar maken</a:t>
            </a:r>
          </a:p>
          <a:p>
            <a:pPr marL="0" indent="0" algn="ctr">
              <a:buNone/>
            </a:pPr>
            <a:endParaRPr lang="nl-NL" sz="2200" dirty="0"/>
          </a:p>
          <a:p>
            <a:pPr marL="0" indent="0" algn="ctr">
              <a:buNone/>
            </a:pPr>
            <a:r>
              <a:rPr lang="nl-NL" sz="2200" dirty="0"/>
              <a:t>Welke rituelen herken je op je stage?</a:t>
            </a:r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7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3320D-6CAF-4CFB-90BF-68E6D3E4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Jouw eigen kinderopvang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CA07E7-B806-4CAC-AD56-3D74A908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0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Denk na over de </a:t>
            </a:r>
            <a:r>
              <a:rPr lang="nl-NL" sz="2000" dirty="0" err="1"/>
              <a:t>dagstructuur</a:t>
            </a:r>
            <a:r>
              <a:rPr lang="nl-NL" sz="2000" dirty="0"/>
              <a:t> van jullie eigen kinderopvang.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/>
              <a:t>Bedenk individueel de </a:t>
            </a:r>
            <a:r>
              <a:rPr lang="nl-NL" sz="2000" dirty="0" err="1"/>
              <a:t>dagstructuur</a:t>
            </a:r>
            <a:r>
              <a:rPr lang="nl-NL" sz="2000" dirty="0"/>
              <a:t> van jullie kinderopvang. Kijk nog niet op internet of in de theorie. Noteer jouw </a:t>
            </a:r>
            <a:r>
              <a:rPr lang="nl-NL" sz="2000" dirty="0" err="1"/>
              <a:t>dagstructuur</a:t>
            </a:r>
            <a:r>
              <a:rPr lang="nl-NL" sz="20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/>
              <a:t>Vergelijk jouw </a:t>
            </a:r>
            <a:r>
              <a:rPr lang="nl-NL" sz="2000" dirty="0" err="1"/>
              <a:t>dagstructuur</a:t>
            </a:r>
            <a:r>
              <a:rPr lang="nl-NL" sz="2000" dirty="0"/>
              <a:t> nu met de </a:t>
            </a:r>
            <a:r>
              <a:rPr lang="nl-NL" sz="2000" dirty="0" err="1"/>
              <a:t>dagstructuur</a:t>
            </a:r>
            <a:r>
              <a:rPr lang="nl-NL" sz="2000" dirty="0"/>
              <a:t> van jouw stageplaats.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/>
              <a:t>Bespreek na met buurvrouw. </a:t>
            </a:r>
            <a:r>
              <a:rPr lang="nl-NL" sz="2000"/>
              <a:t>Is jouw </a:t>
            </a:r>
            <a:r>
              <a:rPr lang="nl-NL" sz="2000" dirty="0" err="1"/>
              <a:t>dagstructuur</a:t>
            </a:r>
            <a:r>
              <a:rPr lang="nl-NL" sz="2000" dirty="0"/>
              <a:t> erg anders?</a:t>
            </a:r>
          </a:p>
          <a:p>
            <a:endParaRPr lang="nl-NL" dirty="0"/>
          </a:p>
        </p:txBody>
      </p:sp>
      <p:pic>
        <p:nvPicPr>
          <p:cNvPr id="1028" name="Picture 4" descr="Afbeeldingsresultaat voor kinderopvang">
            <a:extLst>
              <a:ext uri="{FF2B5EF4-FFF2-40B4-BE49-F238E27FC236}">
                <a16:creationId xmlns:a16="http://schemas.microsoft.com/office/drawing/2014/main" id="{3CC75FC5-3EF8-4978-9989-39DD5471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48" y="5113824"/>
            <a:ext cx="4835703" cy="13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7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26478-5A80-49A0-95B0-C71799E5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298855-FDE1-4D7F-B9D0-B503829A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84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= Een toestand waarin je niet bewust bent van de omgeving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Welke twee dingen worden ontwikkeld tijdens de slaap?</a:t>
            </a:r>
          </a:p>
          <a:p>
            <a:r>
              <a:rPr lang="nl-NL" sz="2200" dirty="0"/>
              <a:t>Hersenen en groei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Als je elke nacht te weinig slaapt en daardoor overdag moe bent, is er sprake van een?</a:t>
            </a:r>
          </a:p>
          <a:p>
            <a:r>
              <a:rPr lang="nl-NL" sz="2200" dirty="0"/>
              <a:t>Slaapstoornis</a:t>
            </a:r>
          </a:p>
          <a:p>
            <a:endParaRPr lang="nl-NL" sz="22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2" name="Picture 4" descr="Afbeeldingsresultaat voor kindje slaapt">
            <a:extLst>
              <a:ext uri="{FF2B5EF4-FFF2-40B4-BE49-F238E27FC236}">
                <a16:creationId xmlns:a16="http://schemas.microsoft.com/office/drawing/2014/main" id="{DDE68F8B-244D-429B-9ACA-AE0DEAD0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83" y="3929473"/>
            <a:ext cx="1770634" cy="12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166</TotalTime>
  <Words>517</Words>
  <Application>Microsoft Office PowerPoint</Application>
  <PresentationFormat>Breedbeeld</PresentationFormat>
  <Paragraphs>93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</vt:lpstr>
      <vt:lpstr>Pakket</vt:lpstr>
      <vt:lpstr>Beperkingen en stoornissen</vt:lpstr>
      <vt:lpstr>Terugblik vorige les</vt:lpstr>
      <vt:lpstr>Programma van vandaag</vt:lpstr>
      <vt:lpstr>Lesdoelen</vt:lpstr>
      <vt:lpstr>dagstructuur</vt:lpstr>
      <vt:lpstr>Gebrek aan dagstructuur</vt:lpstr>
      <vt:lpstr>rituelen</vt:lpstr>
      <vt:lpstr>Jouw eigen kinderopvang</vt:lpstr>
      <vt:lpstr>slaap</vt:lpstr>
      <vt:lpstr>groeihormonen</vt:lpstr>
      <vt:lpstr>Schone hersenen</vt:lpstr>
      <vt:lpstr>Weinig slaap</vt:lpstr>
      <vt:lpstr>Biologische klok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Beperkingen en stoornissen</dc:title>
  <dc:creator>Myrthe Langeveld</dc:creator>
  <cp:lastModifiedBy>Myrthe Langeveld</cp:lastModifiedBy>
  <cp:revision>18</cp:revision>
  <dcterms:created xsi:type="dcterms:W3CDTF">2019-11-22T11:39:46Z</dcterms:created>
  <dcterms:modified xsi:type="dcterms:W3CDTF">2019-11-25T11:07:31Z</dcterms:modified>
</cp:coreProperties>
</file>